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8" r:id="rId4"/>
    <p:sldId id="258" r:id="rId5"/>
    <p:sldId id="259" r:id="rId6"/>
    <p:sldId id="260" r:id="rId7"/>
    <p:sldId id="271" r:id="rId8"/>
    <p:sldId id="272" r:id="rId9"/>
    <p:sldId id="264" r:id="rId10"/>
    <p:sldId id="275" r:id="rId11"/>
    <p:sldId id="276" r:id="rId12"/>
    <p:sldId id="282" r:id="rId13"/>
    <p:sldId id="283" r:id="rId14"/>
    <p:sldId id="261" r:id="rId15"/>
    <p:sldId id="279" r:id="rId16"/>
    <p:sldId id="280" r:id="rId17"/>
    <p:sldId id="281" r:id="rId18"/>
    <p:sldId id="277" r:id="rId19"/>
    <p:sldId id="267" r:id="rId20"/>
    <p:sldId id="268" r:id="rId21"/>
    <p:sldId id="269" r:id="rId22"/>
    <p:sldId id="263" r:id="rId2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 autoAdjust="0"/>
    <p:restoredTop sz="99918" autoAdjust="0"/>
  </p:normalViewPr>
  <p:slideViewPr>
    <p:cSldViewPr snapToGrid="0" snapToObjects="1">
      <p:cViewPr varScale="1">
        <p:scale>
          <a:sx n="60" d="100"/>
          <a:sy n="60" d="100"/>
        </p:scale>
        <p:origin x="388" y="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3ECE2-F62C-4E87-866F-A11B2E4D9C30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BA5FF-07A9-450F-BDCF-DF498A647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1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23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02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smartsunrise/416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STM32 </a:t>
            </a:r>
            <a:r>
              <a:rPr lang="en-US" sz="5249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세탁기</a:t>
            </a:r>
            <a:r>
              <a:rPr lang="en-US" sz="5249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프로</a:t>
            </a:r>
            <a:r>
              <a:rPr lang="ko-KR" altLang="en-US" sz="5249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젝트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4347824" y="5305501"/>
            <a:ext cx="1570565" cy="5331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3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우창민</a:t>
            </a:r>
            <a:endParaRPr lang="en-US" sz="3200" dirty="0"/>
          </a:p>
        </p:txBody>
      </p:sp>
      <p:pic>
        <p:nvPicPr>
          <p:cNvPr id="2050" name="Picture 2" descr="삼성전자 워블 WA15F7K8MTA (일반구매) : 다나와 가격비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412393" y="36937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전자부품 사용</a:t>
            </a: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현황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736354"/>
            <a:ext cx="44410" cy="3888224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7565172" y="3137654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7065228" y="290994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7242750" y="2951619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9621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</a:rPr>
              <a:t>LED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531513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세</a:t>
            </a: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탁기의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상태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전원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동작 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일시정지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종료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를 알려주는 </a:t>
            </a: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욛도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4248508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10"/>
          <p:cNvSpPr/>
          <p:nvPr/>
        </p:nvSpPr>
        <p:spPr>
          <a:xfrm>
            <a:off x="7065228" y="402080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7219890" y="406247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4073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LED BAR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642366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세탁기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의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물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수위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를 표시해주는 용도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248275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7065228" y="50205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7223700" y="506224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50727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PIEZO BUZZER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642134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모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세탁기 전원 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ON,OFF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시 소리를 내어주는 용도</a:t>
            </a:r>
            <a:endParaRPr lang="en-US" sz="1750" dirty="0"/>
          </a:p>
        </p:txBody>
      </p:sp>
      <p:pic>
        <p:nvPicPr>
          <p:cNvPr id="10242" name="Picture 2" descr="발광 다이오드 또는 개별 부품 및 구조의 Led 다이오드 본드 와이어를 포함한 에폭시 렌즈 내부에 내장된 앤빌 및 포스트 반사 캐비티  및 Led 칩 LED 조명에 대한 스톡 벡터 아트 및 기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490" y="2126642"/>
            <a:ext cx="1315344" cy="14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ini Piezo Buzzer - Ca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202" y="4438967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ource 빨간색 막대 그래프 8 세그먼트 led 바 배열 디스플레이 on m.alibaba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35" y="2950170"/>
            <a:ext cx="1711325" cy="171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hape 14"/>
          <p:cNvSpPr/>
          <p:nvPr/>
        </p:nvSpPr>
        <p:spPr>
          <a:xfrm>
            <a:off x="6287631" y="6216630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15"/>
          <p:cNvSpPr/>
          <p:nvPr/>
        </p:nvSpPr>
        <p:spPr>
          <a:xfrm>
            <a:off x="7065228" y="596352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Text 16"/>
          <p:cNvSpPr/>
          <p:nvPr/>
        </p:nvSpPr>
        <p:spPr>
          <a:xfrm>
            <a:off x="7223700" y="600519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</a:t>
            </a:r>
            <a:endParaRPr lang="en-US" sz="2624" dirty="0"/>
          </a:p>
        </p:txBody>
      </p:sp>
      <p:sp>
        <p:nvSpPr>
          <p:cNvPr id="28" name="Text 12"/>
          <p:cNvSpPr/>
          <p:nvPr/>
        </p:nvSpPr>
        <p:spPr>
          <a:xfrm>
            <a:off x="3871198" y="604303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TACT SWITCH</a:t>
            </a:r>
            <a:endParaRPr lang="en-US" sz="2187" dirty="0"/>
          </a:p>
        </p:txBody>
      </p:sp>
      <p:sp>
        <p:nvSpPr>
          <p:cNvPr id="29" name="Text 13"/>
          <p:cNvSpPr/>
          <p:nvPr/>
        </p:nvSpPr>
        <p:spPr>
          <a:xfrm>
            <a:off x="2037993" y="6594237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</a:rPr>
              <a:t>LCD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</a:rPr>
              <a:t> 화면에 출력된 정보 변경 동작을 수행하기 위한 용도</a:t>
            </a:r>
            <a:endParaRPr lang="en-US" sz="1750" dirty="0"/>
          </a:p>
        </p:txBody>
      </p:sp>
      <p:pic>
        <p:nvPicPr>
          <p:cNvPr id="30" name="Picture 2" descr="도매 6 × 6mm 택트 스위치 4 핀 푸시 버튼 전술 스위치,6 × 6mm 택트 스위치 4 핀 푸시 버튼 전술 스위치 공장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5449669"/>
            <a:ext cx="1144568" cy="114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7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412393" y="36937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전자부품 사용</a:t>
            </a: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현황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736354"/>
            <a:ext cx="44410" cy="3888224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7565172" y="3137654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7065228" y="290994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7242750" y="2951619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9621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</a:rPr>
              <a:t>MOTOR DRIVER</a:t>
            </a:r>
          </a:p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</a:rPr>
              <a:t>L298N</a:t>
            </a:r>
          </a:p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531513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세탁기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모터의 안정적인 전원공급 및 효율적인 모터 방향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제어를  위해 사용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4248508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10"/>
          <p:cNvSpPr/>
          <p:nvPr/>
        </p:nvSpPr>
        <p:spPr>
          <a:xfrm>
            <a:off x="7065228" y="402080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7219890" y="406247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4073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DC MOTOR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642366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세탁기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의 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FAN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을 담당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375275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7065228" y="51475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7223700" y="518924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24558" y="51616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SERVO MOTOR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24558" y="5731034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세탁기 문 열고 닫는 용도</a:t>
            </a:r>
            <a:endParaRPr lang="en-US" sz="1750" dirty="0"/>
          </a:p>
        </p:txBody>
      </p:sp>
      <p:sp>
        <p:nvSpPr>
          <p:cNvPr id="21" name="Shape 14"/>
          <p:cNvSpPr/>
          <p:nvPr/>
        </p:nvSpPr>
        <p:spPr>
          <a:xfrm>
            <a:off x="6287631" y="6140430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5"/>
          <p:cNvSpPr/>
          <p:nvPr/>
        </p:nvSpPr>
        <p:spPr>
          <a:xfrm>
            <a:off x="7065228" y="591272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6"/>
          <p:cNvSpPr/>
          <p:nvPr/>
        </p:nvSpPr>
        <p:spPr>
          <a:xfrm>
            <a:off x="7223700" y="595439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11</a:t>
            </a:r>
            <a:endParaRPr lang="en-US" sz="2624" dirty="0"/>
          </a:p>
        </p:txBody>
      </p:sp>
      <p:sp>
        <p:nvSpPr>
          <p:cNvPr id="24" name="Text 12"/>
          <p:cNvSpPr/>
          <p:nvPr/>
        </p:nvSpPr>
        <p:spPr>
          <a:xfrm>
            <a:off x="3871198" y="58239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</a:rPr>
              <a:t>초음파 센서</a:t>
            </a:r>
            <a:endParaRPr lang="en-US" altLang="ko-KR" sz="2187" dirty="0">
              <a:solidFill>
                <a:srgbClr val="EBCCBB"/>
              </a:solidFill>
              <a:latin typeface="Gelasio" pitchFamily="34" charset="0"/>
            </a:endParaRPr>
          </a:p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</a:rPr>
              <a:t>HC-SR04</a:t>
            </a:r>
            <a:endParaRPr lang="en-US" sz="2187" dirty="0"/>
          </a:p>
        </p:txBody>
      </p:sp>
      <p:sp>
        <p:nvSpPr>
          <p:cNvPr id="25" name="Text 13"/>
          <p:cNvSpPr/>
          <p:nvPr/>
        </p:nvSpPr>
        <p:spPr>
          <a:xfrm>
            <a:off x="2037993" y="6518037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</a:rPr>
              <a:t>세탁기 문이 잘 닫혔는지 확인하는 용도</a:t>
            </a:r>
            <a:endParaRPr lang="en-US" sz="175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8779" y="3135749"/>
            <a:ext cx="1595755" cy="1460500"/>
          </a:xfrm>
          <a:prstGeom prst="rect">
            <a:avLst/>
          </a:prstGeom>
          <a:noFill/>
        </p:spPr>
      </p:pic>
      <p:pic>
        <p:nvPicPr>
          <p:cNvPr id="29" name="Picture 4" descr="Buy L298N 2A Based Motor Driver Module Online – QuartzCompon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34" y="2035947"/>
            <a:ext cx="1495566" cy="149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아두이노 초음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803" y="5274328"/>
            <a:ext cx="1276789" cy="127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wm SG 90 Servo Motor 5v Tower Pro - THE ARDUINO SHOP For Educational And  Resear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502" y="4362828"/>
            <a:ext cx="1635998" cy="143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127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0" y="1921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회로 사진</a:t>
            </a:r>
            <a:endParaRPr lang="en-US" sz="4374" dirty="0"/>
          </a:p>
        </p:txBody>
      </p:sp>
      <p:pic>
        <p:nvPicPr>
          <p:cNvPr id="6" name="그림 5" descr="텍스트, 전자제품, 실내, 전자 공학이(가) 표시된 사진&#10;&#10;자동 생성된 설명">
            <a:extLst>
              <a:ext uri="{FF2B5EF4-FFF2-40B4-BE49-F238E27FC236}">
                <a16:creationId xmlns:a16="http://schemas.microsoft.com/office/drawing/2014/main" id="{3A5B9893-57CD-2F12-B668-E78A4E9B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1" y="1222409"/>
            <a:ext cx="7084800" cy="5313600"/>
          </a:xfrm>
          <a:prstGeom prst="rect">
            <a:avLst/>
          </a:prstGeom>
        </p:spPr>
      </p:pic>
      <p:pic>
        <p:nvPicPr>
          <p:cNvPr id="10" name="그림 9" descr="전자제품, 전기 배선, 전자 공학, 케이블이(가) 표시된 사진&#10;&#10;자동 생성된 설명">
            <a:extLst>
              <a:ext uri="{FF2B5EF4-FFF2-40B4-BE49-F238E27FC236}">
                <a16:creationId xmlns:a16="http://schemas.microsoft.com/office/drawing/2014/main" id="{FD7F7F96-BB68-C9A4-ACBE-5EE2B1FE1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585" y="1222409"/>
            <a:ext cx="7084800" cy="53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638175" y="346234"/>
            <a:ext cx="4869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 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로직</a:t>
            </a:r>
            <a:endParaRPr lang="en-US" sz="4374" dirty="0"/>
          </a:p>
        </p:txBody>
      </p:sp>
      <p:sp>
        <p:nvSpPr>
          <p:cNvPr id="5" name="Text 7"/>
          <p:cNvSpPr/>
          <p:nvPr/>
        </p:nvSpPr>
        <p:spPr>
          <a:xfrm>
            <a:off x="1193483" y="25902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작동부</a:t>
            </a:r>
            <a:endParaRPr lang="en-US" sz="2187" dirty="0"/>
          </a:p>
        </p:txBody>
      </p:sp>
      <p:sp>
        <p:nvSpPr>
          <p:cNvPr id="6" name="Text 8"/>
          <p:cNvSpPr/>
          <p:nvPr/>
        </p:nvSpPr>
        <p:spPr>
          <a:xfrm>
            <a:off x="1193483" y="3038009"/>
            <a:ext cx="4442142" cy="832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Flag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조건에 맞게 항상 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실행되어야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하는 부분만 위치</a:t>
            </a:r>
            <a:endParaRPr lang="en-US" sz="1750" dirty="0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2C02A7F6-169A-BA8B-14CD-57F36F0A0A1D}"/>
              </a:ext>
            </a:extLst>
          </p:cNvPr>
          <p:cNvSpPr/>
          <p:nvPr/>
        </p:nvSpPr>
        <p:spPr>
          <a:xfrm>
            <a:off x="4524653" y="25893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센싱부</a:t>
            </a:r>
            <a:endParaRPr lang="en-US" sz="2187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2C60B4F9-3A82-8C5D-CC71-9B5FD50A2CF0}"/>
              </a:ext>
            </a:extLst>
          </p:cNvPr>
          <p:cNvSpPr/>
          <p:nvPr/>
        </p:nvSpPr>
        <p:spPr>
          <a:xfrm>
            <a:off x="4524653" y="3037057"/>
            <a:ext cx="4442142" cy="832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항상 버튼을 </a:t>
            </a: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센싱하며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버튼을 눌렀을 때만 동작하는 부분과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눌린 버튼에 맞게 플래그를 변경 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64E1B0D-74DC-F5D6-F9DF-FDC3371B05B3}"/>
              </a:ext>
            </a:extLst>
          </p:cNvPr>
          <p:cNvSpPr/>
          <p:nvPr/>
        </p:nvSpPr>
        <p:spPr>
          <a:xfrm>
            <a:off x="9049306" y="25893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메인부</a:t>
            </a:r>
            <a:endParaRPr lang="en-US" sz="2187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36B77365-9B4C-8A44-AE5D-FDB3051F3954}"/>
              </a:ext>
            </a:extLst>
          </p:cNvPr>
          <p:cNvSpPr/>
          <p:nvPr/>
        </p:nvSpPr>
        <p:spPr>
          <a:xfrm>
            <a:off x="9050179" y="3037057"/>
            <a:ext cx="4442142" cy="832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프로그램 실행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973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638175" y="346234"/>
            <a:ext cx="4869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 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코드</a:t>
            </a:r>
            <a:endParaRPr lang="en-US" sz="4374" dirty="0"/>
          </a:p>
        </p:txBody>
      </p:sp>
      <p:sp>
        <p:nvSpPr>
          <p:cNvPr id="5" name="Text 7"/>
          <p:cNvSpPr/>
          <p:nvPr/>
        </p:nvSpPr>
        <p:spPr>
          <a:xfrm>
            <a:off x="1193483" y="10406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작동부</a:t>
            </a:r>
            <a:endParaRPr lang="en-US" sz="2187" dirty="0"/>
          </a:p>
        </p:txBody>
      </p:sp>
      <p:sp>
        <p:nvSpPr>
          <p:cNvPr id="6" name="Text 8"/>
          <p:cNvSpPr/>
          <p:nvPr/>
        </p:nvSpPr>
        <p:spPr>
          <a:xfrm>
            <a:off x="1193483" y="1488341"/>
            <a:ext cx="4442142" cy="832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Flag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조건에 맞게 항상 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실행되어야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하는 부분만 위치</a:t>
            </a:r>
            <a:endParaRPr lang="en-US" sz="17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2" y="36832"/>
            <a:ext cx="4533904" cy="6557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2" y="6594014"/>
            <a:ext cx="4533903" cy="159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638175" y="346234"/>
            <a:ext cx="4869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 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코드</a:t>
            </a:r>
            <a:endParaRPr lang="en-US" sz="4374" dirty="0"/>
          </a:p>
        </p:txBody>
      </p:sp>
      <p:sp>
        <p:nvSpPr>
          <p:cNvPr id="5" name="Text 7"/>
          <p:cNvSpPr/>
          <p:nvPr/>
        </p:nvSpPr>
        <p:spPr>
          <a:xfrm>
            <a:off x="1193483" y="10406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센싱부</a:t>
            </a:r>
            <a:endParaRPr lang="en-US" sz="2187" dirty="0"/>
          </a:p>
        </p:txBody>
      </p:sp>
      <p:sp>
        <p:nvSpPr>
          <p:cNvPr id="6" name="Text 8"/>
          <p:cNvSpPr/>
          <p:nvPr/>
        </p:nvSpPr>
        <p:spPr>
          <a:xfrm>
            <a:off x="1193483" y="1488341"/>
            <a:ext cx="4442142" cy="832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항상 버튼을 </a:t>
            </a: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센싱하며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버튼을 눌렀을 때만 동작하는 부분과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눌린 버튼에 맞게 플래그를 변경 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17463"/>
            <a:ext cx="9117013" cy="821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99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638175" y="346234"/>
            <a:ext cx="4869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 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코드</a:t>
            </a:r>
            <a:endParaRPr lang="en-US" sz="4374" dirty="0"/>
          </a:p>
        </p:txBody>
      </p:sp>
      <p:sp>
        <p:nvSpPr>
          <p:cNvPr id="5" name="Text 7"/>
          <p:cNvSpPr/>
          <p:nvPr/>
        </p:nvSpPr>
        <p:spPr>
          <a:xfrm>
            <a:off x="1193483" y="10406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센싱부</a:t>
            </a:r>
            <a:endParaRPr lang="en-US" sz="2187" dirty="0"/>
          </a:p>
        </p:txBody>
      </p:sp>
      <p:sp>
        <p:nvSpPr>
          <p:cNvPr id="6" name="Text 8"/>
          <p:cNvSpPr/>
          <p:nvPr/>
        </p:nvSpPr>
        <p:spPr>
          <a:xfrm>
            <a:off x="1193483" y="1488341"/>
            <a:ext cx="4442142" cy="832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항상 버튼을 </a:t>
            </a: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센싱하며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버튼을 눌렀을 때만 동작하는 부분과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눌린 버튼에 맞게 플래그를 변경 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0"/>
            <a:ext cx="6696075" cy="8245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998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638175" y="346234"/>
            <a:ext cx="4869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 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코드</a:t>
            </a:r>
            <a:endParaRPr lang="en-US" sz="4374" dirty="0"/>
          </a:p>
        </p:txBody>
      </p:sp>
      <p:sp>
        <p:nvSpPr>
          <p:cNvPr id="5" name="Text 7"/>
          <p:cNvSpPr/>
          <p:nvPr/>
        </p:nvSpPr>
        <p:spPr>
          <a:xfrm>
            <a:off x="1193483" y="10406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메인부</a:t>
            </a:r>
            <a:endParaRPr lang="en-US" sz="2187" dirty="0"/>
          </a:p>
        </p:txBody>
      </p:sp>
      <p:sp>
        <p:nvSpPr>
          <p:cNvPr id="6" name="Text 8"/>
          <p:cNvSpPr/>
          <p:nvPr/>
        </p:nvSpPr>
        <p:spPr>
          <a:xfrm>
            <a:off x="1193483" y="1488341"/>
            <a:ext cx="4442142" cy="832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25" y="1585436"/>
            <a:ext cx="25241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25" y="4485829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25" y="3157538"/>
            <a:ext cx="7716837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86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478700" y="584021"/>
            <a:ext cx="4869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프로그램</a:t>
            </a: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동작 영상</a:t>
            </a:r>
            <a:endParaRPr lang="en-US" sz="437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A9F30-EDD1-5BE8-BA1F-CB4B19F6740C}"/>
              </a:ext>
            </a:extLst>
          </p:cNvPr>
          <p:cNvSpPr txBox="1"/>
          <p:nvPr/>
        </p:nvSpPr>
        <p:spPr>
          <a:xfrm>
            <a:off x="2954956" y="2887579"/>
            <a:ext cx="8017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linkClick r:id="rId3"/>
              </a:rPr>
              <a:t>https://cafe.naver.com/smartsunrise/4161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81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0" y="143112"/>
            <a:ext cx="4869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오실로스코프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분석</a:t>
            </a:r>
            <a:endParaRPr lang="en-US" altLang="ko-KR" sz="4374" dirty="0">
              <a:solidFill>
                <a:srgbClr val="EBCCB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5468"/>
              </a:lnSpc>
            </a:pPr>
            <a:r>
              <a:rPr lang="en-US" altLang="ko-KR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	UART 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통신</a:t>
            </a:r>
            <a:endParaRPr lang="en-US" sz="4374" dirty="0"/>
          </a:p>
        </p:txBody>
      </p:sp>
      <p:pic>
        <p:nvPicPr>
          <p:cNvPr id="1026" name="Picture 2" descr="C:\Users\wooch\OneDrive\바탕 화면\ppt사진\오실로 u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75" y="721406"/>
            <a:ext cx="10010925" cy="750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67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170985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목차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848570"/>
            <a:ext cx="5166122" cy="1724501"/>
          </a:xfrm>
          <a:prstGeom prst="roundRect">
            <a:avLst>
              <a:gd name="adj" fmla="val 7731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2260163" y="30707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 </a:t>
            </a: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기능 </a:t>
            </a:r>
            <a:r>
              <a:rPr lang="en-US" altLang="ko-K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/ FSM 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640098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세탁기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주요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기능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과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FSM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소개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848570"/>
            <a:ext cx="5166122" cy="1724501"/>
          </a:xfrm>
          <a:prstGeom prst="roundRect">
            <a:avLst>
              <a:gd name="adj" fmla="val 7731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7"/>
          <p:cNvSpPr/>
          <p:nvPr/>
        </p:nvSpPr>
        <p:spPr>
          <a:xfrm>
            <a:off x="7648456" y="3070741"/>
            <a:ext cx="2865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</a:t>
            </a:r>
            <a:r>
              <a:rPr lang="en-US" altLang="ko-K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H/W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64009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핀맵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및 전자부품 설명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1724501"/>
          </a:xfrm>
          <a:prstGeom prst="roundRect">
            <a:avLst>
              <a:gd name="adj" fmla="val 7731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2260163" y="50174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 S/W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58677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프로그램 설명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1724501"/>
          </a:xfrm>
          <a:prstGeom prst="roundRect">
            <a:avLst>
              <a:gd name="adj" fmla="val 7731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3"/>
          <p:cNvSpPr/>
          <p:nvPr/>
        </p:nvSpPr>
        <p:spPr>
          <a:xfrm>
            <a:off x="7648456" y="5017413"/>
            <a:ext cx="2766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 </a:t>
            </a: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사후강평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58677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문제점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해결방안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보완할 점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배운 점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644621" y="576228"/>
            <a:ext cx="4869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오실로스코프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분석</a:t>
            </a:r>
            <a:endParaRPr lang="en-US" altLang="ko-KR" sz="4374" dirty="0">
              <a:solidFill>
                <a:srgbClr val="EBCCB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5468"/>
              </a:lnSpc>
            </a:pPr>
            <a:r>
              <a:rPr lang="en-US" altLang="ko-KR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	DHT-11 </a:t>
            </a:r>
            <a:r>
              <a:rPr lang="ko-KR" altLang="en-US" sz="4374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패킷</a:t>
            </a:r>
            <a:endParaRPr lang="en-US" sz="4374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0545" y="2301724"/>
            <a:ext cx="13649855" cy="592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2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0" y="0"/>
            <a:ext cx="4869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오실로스코프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분석</a:t>
            </a:r>
            <a:endParaRPr lang="en-US" altLang="ko-KR" sz="4374" dirty="0">
              <a:solidFill>
                <a:srgbClr val="EBCCB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5468"/>
              </a:lnSpc>
            </a:pPr>
            <a:r>
              <a:rPr lang="en-US" altLang="ko-KR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	  I2C 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통신</a:t>
            </a:r>
            <a:endParaRPr lang="en-US" sz="4374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475" y="721406"/>
            <a:ext cx="10010925" cy="75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452199" y="3753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사후강평</a:t>
            </a:r>
            <a:endParaRPr lang="en-US" sz="437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Text 12"/>
          <p:cNvSpPr/>
          <p:nvPr/>
        </p:nvSpPr>
        <p:spPr>
          <a:xfrm>
            <a:off x="927021" y="14695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</a:rPr>
              <a:t>문제점</a:t>
            </a:r>
            <a:endParaRPr lang="en-US" altLang="ko-KR" sz="2187" dirty="0">
              <a:solidFill>
                <a:srgbClr val="EBCCBB"/>
              </a:solidFill>
              <a:latin typeface="Gelasio" pitchFamily="34" charset="0"/>
            </a:endParaRPr>
          </a:p>
          <a:p>
            <a:pPr algn="r">
              <a:lnSpc>
                <a:spcPts val="2734"/>
              </a:lnSpc>
            </a:pPr>
            <a:r>
              <a:rPr lang="en-US" altLang="ko-KR" sz="2187" dirty="0">
                <a:solidFill>
                  <a:srgbClr val="EBCCBB"/>
                </a:solidFill>
                <a:latin typeface="Gelasio" pitchFamily="34" charset="0"/>
              </a:rPr>
              <a:t>-&gt;</a:t>
            </a: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</a:rPr>
              <a:t>해결방안</a:t>
            </a:r>
            <a:endParaRPr lang="en-US" altLang="ko-KR" sz="2187" dirty="0"/>
          </a:p>
          <a:p>
            <a:pPr marL="0" indent="0" algn="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13"/>
          <p:cNvSpPr/>
          <p:nvPr/>
        </p:nvSpPr>
        <p:spPr>
          <a:xfrm>
            <a:off x="3422292" y="1469509"/>
            <a:ext cx="57217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LCD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와 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FND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동시 사용 시 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FND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화면 깜빡임 현상 발생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-&gt;LCD </a:t>
            </a: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로직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내부에서 </a:t>
            </a:r>
            <a:r>
              <a:rPr lang="en-US" altLang="ko-K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sprintf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의 문자사용을 최소한으로 변경하여 최적화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algn="r">
              <a:lnSpc>
                <a:spcPts val="2799"/>
              </a:lnSpc>
            </a:pP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-&gt;LCD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로직 최적화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</a:t>
            </a: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실행부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-&gt;</a:t>
            </a: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센싱부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로 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FND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깜빡임 제거 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r">
              <a:lnSpc>
                <a:spcPts val="2799"/>
              </a:lnSpc>
              <a:buNone/>
            </a:pP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r">
              <a:lnSpc>
                <a:spcPts val="2799"/>
              </a:lnSpc>
              <a:buNone/>
            </a:pP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r">
              <a:lnSpc>
                <a:spcPts val="2799"/>
              </a:lnSpc>
              <a:buNone/>
            </a:pP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marL="0" indent="0" algn="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12"/>
          <p:cNvSpPr/>
          <p:nvPr/>
        </p:nvSpPr>
        <p:spPr>
          <a:xfrm>
            <a:off x="927021" y="21803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12"/>
          <p:cNvSpPr/>
          <p:nvPr/>
        </p:nvSpPr>
        <p:spPr>
          <a:xfrm>
            <a:off x="927021" y="39587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</a:rPr>
              <a:t>보완할 점</a:t>
            </a:r>
            <a:endParaRPr lang="en-US" sz="2187" dirty="0"/>
          </a:p>
        </p:txBody>
      </p:sp>
      <p:sp>
        <p:nvSpPr>
          <p:cNvPr id="12" name="Text 13"/>
          <p:cNvSpPr/>
          <p:nvPr/>
        </p:nvSpPr>
        <p:spPr>
          <a:xfrm>
            <a:off x="3422292" y="3958709"/>
            <a:ext cx="5721708" cy="813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SERVO MOTOR+ULTRASONIC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으로 세탁기 문 제작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27021" y="52287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</a:rPr>
              <a:t>배운 점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422292" y="5228709"/>
            <a:ext cx="57217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다음에는 설계 시 좀 더 전반적인 </a:t>
            </a: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로직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부품 배치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등에 대해 깊게 고민한 후  시작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필요</a:t>
            </a:r>
            <a:endParaRPr lang="en-US" altLang="ko-KR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r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프로젝트 중 부품 배치 조정 등으로 허비된 시간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많음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</a:p>
          <a:p>
            <a:pPr marL="0" indent="0" algn="r">
              <a:lnSpc>
                <a:spcPts val="2799"/>
              </a:lnSpc>
              <a:buNone/>
            </a:pP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빵판에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배치 예쁘게 하느라 시간 낭비 할 필요 없음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</a:p>
          <a:p>
            <a:pPr marL="0" indent="0" algn="r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결국 나중에 포장하려면 결국 </a:t>
            </a:r>
            <a:r>
              <a:rPr lang="ko-KR" alt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빵판에서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빼게 되어있음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</a:p>
          <a:p>
            <a:pPr marL="0" indent="0" algn="r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-325582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4767673" y="157031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구현 중점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907507" y="35257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항상 작동하는 버튼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907507" y="4095122"/>
            <a:ext cx="3295888" cy="18469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ko-KR" altLang="en-US" sz="1600" dirty="0">
                <a:solidFill>
                  <a:schemeClr val="bg1"/>
                </a:solidFill>
              </a:rPr>
              <a:t>예외 상황 없이 동작 중이더라도 전원 </a:t>
            </a:r>
            <a:r>
              <a:rPr lang="en-US" altLang="ko-KR" sz="1600" dirty="0">
                <a:solidFill>
                  <a:schemeClr val="bg1"/>
                </a:solidFill>
              </a:rPr>
              <a:t>OFF </a:t>
            </a:r>
            <a:r>
              <a:rPr lang="ko-KR" altLang="en-US" sz="1600" dirty="0">
                <a:solidFill>
                  <a:schemeClr val="bg1"/>
                </a:solidFill>
              </a:rPr>
              <a:t>하면 </a:t>
            </a:r>
            <a:r>
              <a:rPr lang="en-US" altLang="ko-KR" sz="1600" dirty="0">
                <a:solidFill>
                  <a:schemeClr val="bg1"/>
                </a:solidFill>
              </a:rPr>
              <a:t>OFF </a:t>
            </a:r>
            <a:r>
              <a:rPr lang="ko-KR" altLang="en-US" sz="1600" dirty="0">
                <a:solidFill>
                  <a:schemeClr val="bg1"/>
                </a:solidFill>
              </a:rPr>
              <a:t>되고 다시 </a:t>
            </a:r>
            <a:r>
              <a:rPr lang="en-US" altLang="ko-KR" sz="1600" dirty="0">
                <a:solidFill>
                  <a:schemeClr val="bg1"/>
                </a:solidFill>
              </a:rPr>
              <a:t>ON</a:t>
            </a:r>
            <a:r>
              <a:rPr lang="ko-KR" altLang="en-US" sz="1600" dirty="0">
                <a:solidFill>
                  <a:schemeClr val="bg1"/>
                </a:solidFill>
              </a:rPr>
              <a:t>하면 다시 처음부터 시작되도록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0"/>
            <a:r>
              <a:rPr lang="ko-KR" altLang="en-US" sz="1600" dirty="0">
                <a:solidFill>
                  <a:schemeClr val="bg1"/>
                </a:solidFill>
              </a:rPr>
              <a:t>실제 세탁기처럼 구현하는 것을 목표로 하였습니다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8306687" y="35257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전자회로 활용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8306687" y="4095122"/>
            <a:ext cx="3296007" cy="1846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ko-KR" altLang="en-US" sz="1600" dirty="0">
                <a:solidFill>
                  <a:schemeClr val="bg1"/>
                </a:solidFill>
              </a:rPr>
              <a:t>수업 시간에 배웠던 전자 부품들을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0"/>
            <a:r>
              <a:rPr lang="ko-KR" altLang="en-US" sz="1600" dirty="0">
                <a:solidFill>
                  <a:schemeClr val="bg1"/>
                </a:solidFill>
              </a:rPr>
              <a:t>최대한 활용하는 것을 목표로 하였습니다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-325582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-2879" y="43160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세탁기</a:t>
            </a: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4374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기능</a:t>
            </a: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화면</a:t>
            </a: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-183951" y="25306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수동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652576" y="4125235"/>
            <a:ext cx="770834" cy="410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ko-KR" altLang="en-US" sz="1600" dirty="0" err="1">
                <a:solidFill>
                  <a:schemeClr val="bg1"/>
                </a:solidFill>
              </a:rPr>
              <a:t>물양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그림 7" descr="텍스트, 전자제품, 디스플레이이(가) 표시된 사진&#10;&#10;자동 생성된 설명">
            <a:extLst>
              <a:ext uri="{FF2B5EF4-FFF2-40B4-BE49-F238E27FC236}">
                <a16:creationId xmlns:a16="http://schemas.microsoft.com/office/drawing/2014/main" id="{5B9191C3-980A-3F49-6BF5-C5DD3FC7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93" y="1977787"/>
            <a:ext cx="2400000" cy="1800000"/>
          </a:xfrm>
          <a:prstGeom prst="rect">
            <a:avLst/>
          </a:prstGeom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B6E45050-B8A5-C950-32E8-37B7CC69A070}"/>
              </a:ext>
            </a:extLst>
          </p:cNvPr>
          <p:cNvSpPr/>
          <p:nvPr/>
        </p:nvSpPr>
        <p:spPr>
          <a:xfrm>
            <a:off x="-183951" y="56565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자동</a:t>
            </a:r>
            <a:endParaRPr lang="en-US" sz="2187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06DD3D02-68D7-B952-0655-7906D48E1F4C}"/>
              </a:ext>
            </a:extLst>
          </p:cNvPr>
          <p:cNvSpPr/>
          <p:nvPr/>
        </p:nvSpPr>
        <p:spPr>
          <a:xfrm>
            <a:off x="4426440" y="4125235"/>
            <a:ext cx="1262099" cy="410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ko-KR" altLang="en-US" sz="1600" dirty="0">
                <a:solidFill>
                  <a:schemeClr val="bg1"/>
                </a:solidFill>
              </a:rPr>
              <a:t>세탁 시간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348104-3496-CCFE-7E1A-DB0881D55C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57490" y="1977787"/>
            <a:ext cx="2400000" cy="1800000"/>
          </a:xfrm>
          <a:prstGeom prst="rect">
            <a:avLst/>
          </a:prstGeom>
        </p:spPr>
      </p:pic>
      <p:sp>
        <p:nvSpPr>
          <p:cNvPr id="16" name="Text 4">
            <a:extLst>
              <a:ext uri="{FF2B5EF4-FFF2-40B4-BE49-F238E27FC236}">
                <a16:creationId xmlns:a16="http://schemas.microsoft.com/office/drawing/2014/main" id="{BB828FEE-59BB-5635-64D2-388139B1FA45}"/>
              </a:ext>
            </a:extLst>
          </p:cNvPr>
          <p:cNvSpPr/>
          <p:nvPr/>
        </p:nvSpPr>
        <p:spPr>
          <a:xfrm>
            <a:off x="7884150" y="4125235"/>
            <a:ext cx="1262099" cy="410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ko-KR" altLang="en-US" sz="1600" dirty="0">
                <a:solidFill>
                  <a:schemeClr val="bg1"/>
                </a:solidFill>
              </a:rPr>
              <a:t>세탁 횟수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FBE3211-670E-CD65-7533-895784804C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15200" y="1977787"/>
            <a:ext cx="2400000" cy="1800000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5428D432-3E86-84A5-FECA-4A7178D75FF9}"/>
              </a:ext>
            </a:extLst>
          </p:cNvPr>
          <p:cNvSpPr/>
          <p:nvPr/>
        </p:nvSpPr>
        <p:spPr>
          <a:xfrm>
            <a:off x="10794056" y="4125235"/>
            <a:ext cx="1262099" cy="410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ko-KR" altLang="en-US" sz="1600" dirty="0">
                <a:solidFill>
                  <a:schemeClr val="bg1"/>
                </a:solidFill>
              </a:rPr>
              <a:t>탈수 시간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3837A0-CE1C-6CCE-A35E-D82158D345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225106" y="1977787"/>
            <a:ext cx="2400000" cy="1800000"/>
          </a:xfrm>
          <a:prstGeom prst="rect">
            <a:avLst/>
          </a:prstGeom>
        </p:spPr>
      </p:pic>
      <p:sp>
        <p:nvSpPr>
          <p:cNvPr id="2054" name="Text 4">
            <a:extLst>
              <a:ext uri="{FF2B5EF4-FFF2-40B4-BE49-F238E27FC236}">
                <a16:creationId xmlns:a16="http://schemas.microsoft.com/office/drawing/2014/main" id="{4F6D18F6-013D-E318-F25D-AD59F2B906BB}"/>
              </a:ext>
            </a:extLst>
          </p:cNvPr>
          <p:cNvSpPr/>
          <p:nvPr/>
        </p:nvSpPr>
        <p:spPr>
          <a:xfrm>
            <a:off x="1406943" y="7171375"/>
            <a:ext cx="1262099" cy="410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ko-KR" altLang="en-US" sz="1600" dirty="0">
                <a:solidFill>
                  <a:schemeClr val="bg1"/>
                </a:solidFill>
              </a:rPr>
              <a:t>일반 세탁</a:t>
            </a:r>
          </a:p>
        </p:txBody>
      </p:sp>
      <p:pic>
        <p:nvPicPr>
          <p:cNvPr id="2055" name="그림 2054">
            <a:extLst>
              <a:ext uri="{FF2B5EF4-FFF2-40B4-BE49-F238E27FC236}">
                <a16:creationId xmlns:a16="http://schemas.microsoft.com/office/drawing/2014/main" id="{3FB53E1F-714D-3FDB-F7FA-6A229F5AE8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37993" y="5023927"/>
            <a:ext cx="2400000" cy="1800000"/>
          </a:xfrm>
          <a:prstGeom prst="rect">
            <a:avLst/>
          </a:prstGeom>
        </p:spPr>
      </p:pic>
      <p:sp>
        <p:nvSpPr>
          <p:cNvPr id="2056" name="Text 4">
            <a:extLst>
              <a:ext uri="{FF2B5EF4-FFF2-40B4-BE49-F238E27FC236}">
                <a16:creationId xmlns:a16="http://schemas.microsoft.com/office/drawing/2014/main" id="{0FE5AEC4-6D65-3699-C55E-688506D5FA08}"/>
              </a:ext>
            </a:extLst>
          </p:cNvPr>
          <p:cNvSpPr/>
          <p:nvPr/>
        </p:nvSpPr>
        <p:spPr>
          <a:xfrm>
            <a:off x="4426440" y="7171375"/>
            <a:ext cx="1262099" cy="410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ko-KR" altLang="en-US" sz="1600" dirty="0">
                <a:solidFill>
                  <a:schemeClr val="bg1"/>
                </a:solidFill>
              </a:rPr>
              <a:t>소량 세탁</a:t>
            </a:r>
          </a:p>
        </p:txBody>
      </p:sp>
      <p:pic>
        <p:nvPicPr>
          <p:cNvPr id="2057" name="그림 2056">
            <a:extLst>
              <a:ext uri="{FF2B5EF4-FFF2-40B4-BE49-F238E27FC236}">
                <a16:creationId xmlns:a16="http://schemas.microsoft.com/office/drawing/2014/main" id="{5D59D3AA-48D7-3380-6B13-8CCF3830C79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857490" y="5023927"/>
            <a:ext cx="2400000" cy="1800000"/>
          </a:xfrm>
          <a:prstGeom prst="rect">
            <a:avLst/>
          </a:prstGeom>
        </p:spPr>
      </p:pic>
      <p:sp>
        <p:nvSpPr>
          <p:cNvPr id="2058" name="Text 4">
            <a:extLst>
              <a:ext uri="{FF2B5EF4-FFF2-40B4-BE49-F238E27FC236}">
                <a16:creationId xmlns:a16="http://schemas.microsoft.com/office/drawing/2014/main" id="{11890CAE-3B4B-A3A4-73D1-75E36A2AF751}"/>
              </a:ext>
            </a:extLst>
          </p:cNvPr>
          <p:cNvSpPr/>
          <p:nvPr/>
        </p:nvSpPr>
        <p:spPr>
          <a:xfrm>
            <a:off x="7884150" y="7171375"/>
            <a:ext cx="1262099" cy="410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ko-KR" altLang="en-US" sz="1600" dirty="0">
                <a:solidFill>
                  <a:schemeClr val="bg1"/>
                </a:solidFill>
              </a:rPr>
              <a:t>강력 세탁</a:t>
            </a:r>
          </a:p>
        </p:txBody>
      </p:sp>
      <p:pic>
        <p:nvPicPr>
          <p:cNvPr id="2059" name="그림 2058">
            <a:extLst>
              <a:ext uri="{FF2B5EF4-FFF2-40B4-BE49-F238E27FC236}">
                <a16:creationId xmlns:a16="http://schemas.microsoft.com/office/drawing/2014/main" id="{F72FC78C-0BA8-13C6-C2C5-8F85815BA64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315200" y="5023927"/>
            <a:ext cx="2400000" cy="1800000"/>
          </a:xfrm>
          <a:prstGeom prst="rect">
            <a:avLst/>
          </a:prstGeom>
        </p:spPr>
      </p:pic>
      <p:sp>
        <p:nvSpPr>
          <p:cNvPr id="2060" name="Text 4">
            <a:extLst>
              <a:ext uri="{FF2B5EF4-FFF2-40B4-BE49-F238E27FC236}">
                <a16:creationId xmlns:a16="http://schemas.microsoft.com/office/drawing/2014/main" id="{0AE91641-7240-B9C8-CCEC-DE6EE78EAB78}"/>
              </a:ext>
            </a:extLst>
          </p:cNvPr>
          <p:cNvSpPr/>
          <p:nvPr/>
        </p:nvSpPr>
        <p:spPr>
          <a:xfrm>
            <a:off x="10794056" y="7171375"/>
            <a:ext cx="1262099" cy="410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ko-KR" altLang="en-US" sz="1600" dirty="0">
                <a:solidFill>
                  <a:schemeClr val="bg1"/>
                </a:solidFill>
              </a:rPr>
              <a:t>이불 세탁</a:t>
            </a:r>
          </a:p>
        </p:txBody>
      </p:sp>
      <p:pic>
        <p:nvPicPr>
          <p:cNvPr id="2061" name="그림 2060">
            <a:extLst>
              <a:ext uri="{FF2B5EF4-FFF2-40B4-BE49-F238E27FC236}">
                <a16:creationId xmlns:a16="http://schemas.microsoft.com/office/drawing/2014/main" id="{B6849AFA-E3C0-9258-B1FB-C094276A46F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225106" y="5023927"/>
            <a:ext cx="24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037993" y="82479"/>
            <a:ext cx="5128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FSM</a:t>
            </a:r>
            <a:endParaRPr lang="en-US" sz="4374" dirty="0"/>
          </a:p>
        </p:txBody>
      </p:sp>
      <p:grpSp>
        <p:nvGrpSpPr>
          <p:cNvPr id="94" name="그룹 93"/>
          <p:cNvGrpSpPr>
            <a:grpSpLocks noChangeAspect="1"/>
          </p:cNvGrpSpPr>
          <p:nvPr/>
        </p:nvGrpSpPr>
        <p:grpSpPr>
          <a:xfrm>
            <a:off x="186015" y="1561965"/>
            <a:ext cx="14229454" cy="4702030"/>
            <a:chOff x="800043" y="979097"/>
            <a:chExt cx="7784778" cy="2572429"/>
          </a:xfrm>
        </p:grpSpPr>
        <p:sp>
          <p:nvSpPr>
            <p:cNvPr id="95" name="Google Shape;87;p14"/>
            <p:cNvSpPr/>
            <p:nvPr/>
          </p:nvSpPr>
          <p:spPr>
            <a:xfrm>
              <a:off x="946148" y="2214203"/>
              <a:ext cx="999900" cy="957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accent1"/>
                  </a:solidFill>
                </a:rPr>
                <a:t>Washing Machine Off</a:t>
              </a:r>
              <a:endParaRPr sz="1000">
                <a:solidFill>
                  <a:schemeClr val="accent1"/>
                </a:solidFill>
              </a:endParaRPr>
            </a:p>
          </p:txBody>
        </p:sp>
        <p:sp>
          <p:nvSpPr>
            <p:cNvPr id="96" name="Google Shape;88;p14"/>
            <p:cNvSpPr txBox="1"/>
            <p:nvPr/>
          </p:nvSpPr>
          <p:spPr>
            <a:xfrm>
              <a:off x="800043" y="1687943"/>
              <a:ext cx="815872" cy="307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dirty="0"/>
                <a:t>PWR&amp;Reset</a:t>
              </a:r>
              <a:endParaRPr sz="1000" dirty="0"/>
            </a:p>
          </p:txBody>
        </p:sp>
        <p:sp>
          <p:nvSpPr>
            <p:cNvPr id="97" name="Google Shape;89;p14"/>
            <p:cNvSpPr/>
            <p:nvPr/>
          </p:nvSpPr>
          <p:spPr>
            <a:xfrm>
              <a:off x="2369748" y="1360120"/>
              <a:ext cx="738000" cy="686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dirty="0">
                  <a:solidFill>
                    <a:schemeClr val="accent1"/>
                  </a:solidFill>
                </a:rPr>
                <a:t>Manual</a:t>
              </a:r>
              <a:endParaRPr sz="800" dirty="0">
                <a:solidFill>
                  <a:schemeClr val="accen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dirty="0">
                  <a:solidFill>
                    <a:schemeClr val="accent1"/>
                  </a:solidFill>
                </a:rPr>
                <a:t>Menu</a:t>
              </a:r>
              <a:endParaRPr sz="800" dirty="0">
                <a:solidFill>
                  <a:schemeClr val="accen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dirty="0">
                  <a:solidFill>
                    <a:schemeClr val="accent1"/>
                  </a:solidFill>
                </a:rPr>
                <a:t>Select</a:t>
              </a:r>
              <a:endParaRPr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98" name="Google Shape;90;p14"/>
            <p:cNvCxnSpPr>
              <a:stCxn id="96" idx="2"/>
              <a:endCxn id="95" idx="1"/>
            </p:cNvCxnSpPr>
            <p:nvPr/>
          </p:nvCxnSpPr>
          <p:spPr>
            <a:xfrm flipH="1">
              <a:off x="1092580" y="1995689"/>
              <a:ext cx="115399" cy="35866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9" name="Google Shape;91;p14"/>
            <p:cNvCxnSpPr>
              <a:stCxn id="95" idx="7"/>
              <a:endCxn id="97" idx="2"/>
            </p:cNvCxnSpPr>
            <p:nvPr/>
          </p:nvCxnSpPr>
          <p:spPr>
            <a:xfrm flipV="1">
              <a:off x="1799616" y="1703320"/>
              <a:ext cx="570132" cy="65103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0" name="Google Shape;92;p14"/>
            <p:cNvSpPr txBox="1"/>
            <p:nvPr/>
          </p:nvSpPr>
          <p:spPr>
            <a:xfrm>
              <a:off x="1732273" y="1966678"/>
              <a:ext cx="487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dirty="0">
                  <a:solidFill>
                    <a:srgbClr val="FF0000"/>
                  </a:solidFill>
                </a:rPr>
                <a:t>BTN5</a:t>
              </a:r>
              <a:endParaRPr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01" name="Google Shape;93;p14"/>
            <p:cNvCxnSpPr/>
            <p:nvPr/>
          </p:nvCxnSpPr>
          <p:spPr>
            <a:xfrm rot="10800000">
              <a:off x="1899047" y="2906028"/>
              <a:ext cx="470700" cy="24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2" name="Google Shape;94;p14"/>
            <p:cNvSpPr/>
            <p:nvPr/>
          </p:nvSpPr>
          <p:spPr>
            <a:xfrm>
              <a:off x="2398548" y="2839353"/>
              <a:ext cx="680400" cy="64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Auto</a:t>
              </a:r>
              <a:endParaRPr sz="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Menu</a:t>
              </a:r>
              <a:endParaRPr sz="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Select</a:t>
              </a:r>
              <a:endParaRPr sz="800"/>
            </a:p>
          </p:txBody>
        </p:sp>
        <p:cxnSp>
          <p:nvCxnSpPr>
            <p:cNvPr id="103" name="Google Shape;97;p14"/>
            <p:cNvCxnSpPr/>
            <p:nvPr/>
          </p:nvCxnSpPr>
          <p:spPr>
            <a:xfrm flipV="1">
              <a:off x="2701734" y="2036504"/>
              <a:ext cx="0" cy="7959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4" name="Google Shape;98;p14"/>
            <p:cNvSpPr txBox="1"/>
            <p:nvPr/>
          </p:nvSpPr>
          <p:spPr>
            <a:xfrm>
              <a:off x="1890798" y="2963328"/>
              <a:ext cx="487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0000"/>
                  </a:solidFill>
                </a:rPr>
                <a:t>BTN5</a:t>
              </a:r>
              <a:endParaRPr sz="800">
                <a:solidFill>
                  <a:srgbClr val="FF0000"/>
                </a:solidFill>
              </a:endParaRPr>
            </a:p>
          </p:txBody>
        </p:sp>
        <p:cxnSp>
          <p:nvCxnSpPr>
            <p:cNvPr id="105" name="Google Shape;99;p14"/>
            <p:cNvCxnSpPr/>
            <p:nvPr/>
          </p:nvCxnSpPr>
          <p:spPr>
            <a:xfrm flipH="1">
              <a:off x="1886524" y="1908617"/>
              <a:ext cx="512024" cy="58701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0;p14"/>
            <p:cNvSpPr txBox="1"/>
            <p:nvPr/>
          </p:nvSpPr>
          <p:spPr>
            <a:xfrm>
              <a:off x="1958748" y="2263203"/>
              <a:ext cx="487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0000"/>
                  </a:solidFill>
                </a:rPr>
                <a:t>BTN5</a:t>
              </a:r>
              <a:endParaRPr sz="800">
                <a:solidFill>
                  <a:srgbClr val="FF0000"/>
                </a:solidFill>
              </a:endParaRPr>
            </a:p>
          </p:txBody>
        </p:sp>
        <p:cxnSp>
          <p:nvCxnSpPr>
            <p:cNvPr id="107" name="Google Shape;101;p14"/>
            <p:cNvCxnSpPr/>
            <p:nvPr/>
          </p:nvCxnSpPr>
          <p:spPr>
            <a:xfrm>
              <a:off x="2777934" y="2063636"/>
              <a:ext cx="0" cy="8104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8" name="Google Shape;103;p14"/>
            <p:cNvSpPr txBox="1"/>
            <p:nvPr/>
          </p:nvSpPr>
          <p:spPr>
            <a:xfrm>
              <a:off x="2369747" y="2341728"/>
              <a:ext cx="487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dirty="0">
                  <a:solidFill>
                    <a:srgbClr val="FF0000"/>
                  </a:solidFill>
                </a:rPr>
                <a:t>BTN4</a:t>
              </a:r>
              <a:endParaRPr sz="800" dirty="0">
                <a:solidFill>
                  <a:srgbClr val="FF0000"/>
                </a:solidFill>
              </a:endParaRPr>
            </a:p>
          </p:txBody>
        </p:sp>
        <p:sp>
          <p:nvSpPr>
            <p:cNvPr id="109" name="Google Shape;94;p14"/>
            <p:cNvSpPr/>
            <p:nvPr/>
          </p:nvSpPr>
          <p:spPr>
            <a:xfrm>
              <a:off x="3487239" y="1379653"/>
              <a:ext cx="677996" cy="593507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800" dirty="0"/>
                <a:t>Water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800" dirty="0"/>
                <a:t>Level</a:t>
              </a:r>
            </a:p>
            <a:p>
              <a:pPr lvl="0" algn="ctr"/>
              <a:r>
                <a:rPr lang="en-US" altLang="ko" sz="800" dirty="0">
                  <a:solidFill>
                    <a:schemeClr val="accent1"/>
                  </a:solidFill>
                </a:rPr>
                <a:t>60%</a:t>
              </a:r>
              <a:endParaRPr sz="800" dirty="0"/>
            </a:p>
          </p:txBody>
        </p:sp>
        <p:cxnSp>
          <p:nvCxnSpPr>
            <p:cNvPr id="110" name="Google Shape;91;p14"/>
            <p:cNvCxnSpPr/>
            <p:nvPr/>
          </p:nvCxnSpPr>
          <p:spPr>
            <a:xfrm flipV="1">
              <a:off x="3115863" y="1690552"/>
              <a:ext cx="388636" cy="12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1" name="Google Shape;94;p14"/>
            <p:cNvSpPr/>
            <p:nvPr/>
          </p:nvSpPr>
          <p:spPr>
            <a:xfrm>
              <a:off x="4527911" y="1379653"/>
              <a:ext cx="772087" cy="593507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700" dirty="0"/>
                <a:t>Washing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700" dirty="0"/>
                <a:t>Time</a:t>
              </a:r>
            </a:p>
            <a:p>
              <a:pPr lvl="0" algn="ctr"/>
              <a:r>
                <a:rPr lang="en-US" altLang="ko" sz="700" dirty="0">
                  <a:solidFill>
                    <a:schemeClr val="accent1"/>
                  </a:solidFill>
                </a:rPr>
                <a:t>15</a:t>
              </a:r>
              <a:r>
                <a:rPr lang="ko-KR" altLang="en-US" sz="700" dirty="0">
                  <a:solidFill>
                    <a:schemeClr val="accent1"/>
                  </a:solidFill>
                </a:rPr>
                <a:t>분</a:t>
              </a:r>
              <a:endParaRPr sz="700" dirty="0"/>
            </a:p>
          </p:txBody>
        </p:sp>
        <p:cxnSp>
          <p:nvCxnSpPr>
            <p:cNvPr id="112" name="Google Shape;91;p14"/>
            <p:cNvCxnSpPr/>
            <p:nvPr/>
          </p:nvCxnSpPr>
          <p:spPr>
            <a:xfrm flipV="1">
              <a:off x="4107022" y="1515960"/>
              <a:ext cx="470250" cy="12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3" name="Google Shape;91;p14"/>
            <p:cNvCxnSpPr/>
            <p:nvPr/>
          </p:nvCxnSpPr>
          <p:spPr>
            <a:xfrm flipH="1">
              <a:off x="4107022" y="1861144"/>
              <a:ext cx="51542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4" name="Google Shape;94;p14"/>
            <p:cNvSpPr/>
            <p:nvPr/>
          </p:nvSpPr>
          <p:spPr>
            <a:xfrm>
              <a:off x="5631369" y="1379653"/>
              <a:ext cx="650631" cy="593507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ko" sz="600" dirty="0"/>
                <a:t>Rinsing</a:t>
              </a:r>
            </a:p>
            <a:p>
              <a:pPr lvl="0" algn="ctr"/>
              <a:r>
                <a:rPr lang="en-US" altLang="ko" sz="700" dirty="0"/>
                <a:t>Time</a:t>
              </a:r>
            </a:p>
            <a:p>
              <a:pPr lvl="0" algn="ctr"/>
              <a:r>
                <a:rPr lang="en-US" altLang="ko" sz="700" dirty="0">
                  <a:solidFill>
                    <a:schemeClr val="accent1"/>
                  </a:solidFill>
                </a:rPr>
                <a:t>2</a:t>
              </a:r>
              <a:r>
                <a:rPr lang="ko-KR" altLang="en-US" sz="700" dirty="0">
                  <a:solidFill>
                    <a:schemeClr val="accent1"/>
                  </a:solidFill>
                </a:rPr>
                <a:t>회</a:t>
              </a:r>
              <a:endParaRPr sz="700" dirty="0"/>
            </a:p>
          </p:txBody>
        </p:sp>
        <p:cxnSp>
          <p:nvCxnSpPr>
            <p:cNvPr id="115" name="Google Shape;91;p14"/>
            <p:cNvCxnSpPr/>
            <p:nvPr/>
          </p:nvCxnSpPr>
          <p:spPr>
            <a:xfrm flipV="1">
              <a:off x="5210479" y="1515960"/>
              <a:ext cx="470250" cy="12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6" name="Google Shape;91;p14"/>
            <p:cNvCxnSpPr/>
            <p:nvPr/>
          </p:nvCxnSpPr>
          <p:spPr>
            <a:xfrm flipH="1">
              <a:off x="5210479" y="1861144"/>
              <a:ext cx="51542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7" name="Google Shape;94;p14"/>
            <p:cNvSpPr/>
            <p:nvPr/>
          </p:nvSpPr>
          <p:spPr>
            <a:xfrm>
              <a:off x="6644579" y="1379654"/>
              <a:ext cx="606140" cy="593508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ko" sz="600" b="1" dirty="0"/>
                <a:t>Dehydration</a:t>
              </a:r>
              <a:endParaRPr lang="en-US" altLang="ko" sz="500" b="1" dirty="0"/>
            </a:p>
            <a:p>
              <a:pPr lvl="0" algn="ctr"/>
              <a:r>
                <a:rPr lang="en-US" altLang="ko" sz="700" dirty="0"/>
                <a:t>Time</a:t>
              </a:r>
            </a:p>
            <a:p>
              <a:pPr lvl="0" algn="ctr"/>
              <a:r>
                <a:rPr lang="en-US" altLang="ko" sz="700" dirty="0">
                  <a:solidFill>
                    <a:schemeClr val="accent1"/>
                  </a:solidFill>
                </a:rPr>
                <a:t>6</a:t>
              </a:r>
              <a:r>
                <a:rPr lang="ko-KR" altLang="en-US" sz="700" dirty="0">
                  <a:solidFill>
                    <a:schemeClr val="accent1"/>
                  </a:solidFill>
                </a:rPr>
                <a:t>분</a:t>
              </a:r>
              <a:endParaRPr sz="700" dirty="0"/>
            </a:p>
          </p:txBody>
        </p:sp>
        <p:cxnSp>
          <p:nvCxnSpPr>
            <p:cNvPr id="118" name="Google Shape;91;p14"/>
            <p:cNvCxnSpPr/>
            <p:nvPr/>
          </p:nvCxnSpPr>
          <p:spPr>
            <a:xfrm flipV="1">
              <a:off x="6201917" y="1515960"/>
              <a:ext cx="470250" cy="12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91;p14"/>
            <p:cNvCxnSpPr/>
            <p:nvPr/>
          </p:nvCxnSpPr>
          <p:spPr>
            <a:xfrm flipH="1">
              <a:off x="6201917" y="1861144"/>
              <a:ext cx="51542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0" name="Google Shape;94;p14"/>
            <p:cNvSpPr/>
            <p:nvPr/>
          </p:nvSpPr>
          <p:spPr>
            <a:xfrm>
              <a:off x="3581774" y="1014492"/>
              <a:ext cx="465698" cy="239304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ko" sz="700" dirty="0">
                  <a:solidFill>
                    <a:schemeClr val="tx1"/>
                  </a:solidFill>
                </a:rPr>
                <a:t>WL+</a:t>
              </a:r>
              <a:r>
                <a:rPr lang="en-US" altLang="ko" sz="600" dirty="0">
                  <a:solidFill>
                    <a:schemeClr val="tx1"/>
                  </a:solidFill>
                </a:rPr>
                <a:t>10</a:t>
              </a:r>
              <a:endParaRPr sz="700" dirty="0">
                <a:solidFill>
                  <a:schemeClr val="tx1"/>
                </a:solidFill>
              </a:endParaRPr>
            </a:p>
          </p:txBody>
        </p:sp>
        <p:sp>
          <p:nvSpPr>
            <p:cNvPr id="121" name="Google Shape;103;p14"/>
            <p:cNvSpPr txBox="1"/>
            <p:nvPr/>
          </p:nvSpPr>
          <p:spPr>
            <a:xfrm>
              <a:off x="2708418" y="2354352"/>
              <a:ext cx="487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dirty="0">
                  <a:solidFill>
                    <a:srgbClr val="FF0000"/>
                  </a:solidFill>
                </a:rPr>
                <a:t>BTN4</a:t>
              </a:r>
              <a:endParaRPr sz="800" dirty="0">
                <a:solidFill>
                  <a:srgbClr val="FF0000"/>
                </a:solidFill>
              </a:endParaRPr>
            </a:p>
          </p:txBody>
        </p:sp>
        <p:sp>
          <p:nvSpPr>
            <p:cNvPr id="122" name="Google Shape;102;p14"/>
            <p:cNvSpPr txBox="1"/>
            <p:nvPr/>
          </p:nvSpPr>
          <p:spPr>
            <a:xfrm>
              <a:off x="3846238" y="1218975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0</a:t>
              </a:r>
              <a:endParaRPr sz="500" dirty="0">
                <a:solidFill>
                  <a:srgbClr val="FF0000"/>
                </a:solidFill>
              </a:endParaRPr>
            </a:p>
          </p:txBody>
        </p:sp>
        <p:cxnSp>
          <p:nvCxnSpPr>
            <p:cNvPr id="123" name="Google Shape;97;p14"/>
            <p:cNvCxnSpPr>
              <a:endCxn id="120" idx="4"/>
            </p:cNvCxnSpPr>
            <p:nvPr/>
          </p:nvCxnSpPr>
          <p:spPr>
            <a:xfrm flipV="1">
              <a:off x="3789589" y="1253796"/>
              <a:ext cx="25034" cy="13880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4" name="Google Shape;101;p14"/>
            <p:cNvCxnSpPr>
              <a:stCxn id="122" idx="1"/>
            </p:cNvCxnSpPr>
            <p:nvPr/>
          </p:nvCxnSpPr>
          <p:spPr>
            <a:xfrm>
              <a:off x="3846238" y="1349765"/>
              <a:ext cx="19551" cy="4986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" name="Google Shape;102;p14"/>
            <p:cNvSpPr txBox="1"/>
            <p:nvPr/>
          </p:nvSpPr>
          <p:spPr>
            <a:xfrm>
              <a:off x="3128173" y="1489831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0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26" name="Google Shape;102;p14"/>
            <p:cNvSpPr txBox="1"/>
            <p:nvPr/>
          </p:nvSpPr>
          <p:spPr>
            <a:xfrm>
              <a:off x="4137332" y="1315239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1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27" name="Google Shape;102;p14"/>
            <p:cNvSpPr txBox="1"/>
            <p:nvPr/>
          </p:nvSpPr>
          <p:spPr>
            <a:xfrm>
              <a:off x="5284772" y="1315239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2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28" name="Google Shape;102;p14"/>
            <p:cNvSpPr txBox="1"/>
            <p:nvPr/>
          </p:nvSpPr>
          <p:spPr>
            <a:xfrm>
              <a:off x="5284771" y="1806236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1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29" name="Google Shape;102;p14"/>
            <p:cNvSpPr txBox="1"/>
            <p:nvPr/>
          </p:nvSpPr>
          <p:spPr>
            <a:xfrm>
              <a:off x="6286331" y="1315239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3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30" name="Google Shape;102;p14"/>
            <p:cNvSpPr txBox="1"/>
            <p:nvPr/>
          </p:nvSpPr>
          <p:spPr>
            <a:xfrm>
              <a:off x="6286330" y="1806236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2</a:t>
              </a:r>
              <a:endParaRPr sz="500" dirty="0">
                <a:solidFill>
                  <a:srgbClr val="FF0000"/>
                </a:solidFill>
              </a:endParaRPr>
            </a:p>
          </p:txBody>
        </p:sp>
        <p:cxnSp>
          <p:nvCxnSpPr>
            <p:cNvPr id="131" name="Google Shape;91;p14"/>
            <p:cNvCxnSpPr/>
            <p:nvPr/>
          </p:nvCxnSpPr>
          <p:spPr>
            <a:xfrm>
              <a:off x="7250719" y="1667306"/>
              <a:ext cx="373784" cy="5214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2" name="Google Shape;102;p14"/>
            <p:cNvSpPr txBox="1"/>
            <p:nvPr/>
          </p:nvSpPr>
          <p:spPr>
            <a:xfrm>
              <a:off x="7312639" y="1676408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6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33" name="Google Shape;94;p14"/>
            <p:cNvSpPr/>
            <p:nvPr/>
          </p:nvSpPr>
          <p:spPr>
            <a:xfrm>
              <a:off x="7508431" y="2188727"/>
              <a:ext cx="303070" cy="33125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ko-KR" altLang="en-US" sz="700" dirty="0"/>
                <a:t>동작</a:t>
              </a:r>
              <a:endParaRPr sz="700" dirty="0"/>
            </a:p>
          </p:txBody>
        </p:sp>
        <p:sp>
          <p:nvSpPr>
            <p:cNvPr id="134" name="Google Shape;94;p14"/>
            <p:cNvSpPr/>
            <p:nvPr/>
          </p:nvSpPr>
          <p:spPr>
            <a:xfrm>
              <a:off x="3487239" y="2860265"/>
              <a:ext cx="677996" cy="593507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ko" sz="500" b="1" dirty="0">
                  <a:solidFill>
                    <a:schemeClr val="accent1"/>
                  </a:solidFill>
                </a:rPr>
                <a:t>Standard</a:t>
              </a:r>
            </a:p>
            <a:p>
              <a:pPr lvl="0" algn="ctr"/>
              <a:r>
                <a:rPr lang="en-US" sz="800" dirty="0">
                  <a:solidFill>
                    <a:schemeClr val="accent1"/>
                  </a:solidFill>
                </a:rPr>
                <a:t>Wash</a:t>
              </a:r>
              <a:endParaRPr sz="800" dirty="0"/>
            </a:p>
          </p:txBody>
        </p:sp>
        <p:sp>
          <p:nvSpPr>
            <p:cNvPr id="135" name="Google Shape;94;p14"/>
            <p:cNvSpPr/>
            <p:nvPr/>
          </p:nvSpPr>
          <p:spPr>
            <a:xfrm>
              <a:off x="4546116" y="2860265"/>
              <a:ext cx="677996" cy="593507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800" dirty="0"/>
                <a:t>Small</a:t>
              </a:r>
              <a:endParaRPr lang="en-US" altLang="ko" sz="6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/>
                <a:t>Quantity</a:t>
              </a:r>
              <a:endParaRPr sz="600" dirty="0"/>
            </a:p>
          </p:txBody>
        </p:sp>
        <p:sp>
          <p:nvSpPr>
            <p:cNvPr id="136" name="Google Shape;94;p14"/>
            <p:cNvSpPr/>
            <p:nvPr/>
          </p:nvSpPr>
          <p:spPr>
            <a:xfrm>
              <a:off x="5608335" y="2860265"/>
              <a:ext cx="677996" cy="593507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800" dirty="0"/>
                <a:t>Power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/>
                <a:t>Wash</a:t>
              </a:r>
              <a:endParaRPr sz="600" dirty="0"/>
            </a:p>
          </p:txBody>
        </p:sp>
        <p:cxnSp>
          <p:nvCxnSpPr>
            <p:cNvPr id="137" name="Google Shape;91;p14"/>
            <p:cNvCxnSpPr/>
            <p:nvPr/>
          </p:nvCxnSpPr>
          <p:spPr>
            <a:xfrm flipV="1">
              <a:off x="7108731" y="2399491"/>
              <a:ext cx="446450" cy="47463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8" name="Google Shape;102;p14"/>
            <p:cNvSpPr txBox="1"/>
            <p:nvPr/>
          </p:nvSpPr>
          <p:spPr>
            <a:xfrm>
              <a:off x="7052848" y="2473485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6</a:t>
              </a:r>
              <a:endParaRPr sz="500" dirty="0">
                <a:solidFill>
                  <a:srgbClr val="FF0000"/>
                </a:solidFill>
              </a:endParaRPr>
            </a:p>
          </p:txBody>
        </p:sp>
        <p:cxnSp>
          <p:nvCxnSpPr>
            <p:cNvPr id="139" name="Google Shape;91;p14"/>
            <p:cNvCxnSpPr/>
            <p:nvPr/>
          </p:nvCxnSpPr>
          <p:spPr>
            <a:xfrm flipV="1">
              <a:off x="7811501" y="2383094"/>
              <a:ext cx="470250" cy="12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0" name="Google Shape;102;p14"/>
            <p:cNvSpPr txBox="1"/>
            <p:nvPr/>
          </p:nvSpPr>
          <p:spPr>
            <a:xfrm>
              <a:off x="7873327" y="2319597"/>
              <a:ext cx="346597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dirty="0" err="1">
                  <a:solidFill>
                    <a:srgbClr val="FF0000"/>
                  </a:solidFill>
                </a:rPr>
                <a:t>Last_Time</a:t>
              </a:r>
              <a:r>
                <a:rPr lang="en-US" sz="500" dirty="0">
                  <a:solidFill>
                    <a:srgbClr val="FF0000"/>
                  </a:solidFill>
                </a:rPr>
                <a:t>==0?</a:t>
              </a:r>
            </a:p>
          </p:txBody>
        </p:sp>
        <p:sp>
          <p:nvSpPr>
            <p:cNvPr id="141" name="Google Shape;94;p14"/>
            <p:cNvSpPr/>
            <p:nvPr/>
          </p:nvSpPr>
          <p:spPr>
            <a:xfrm>
              <a:off x="8281751" y="2188727"/>
              <a:ext cx="303070" cy="33125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ko-KR" altLang="en-US" sz="700" dirty="0"/>
                <a:t>종료</a:t>
              </a:r>
              <a:endParaRPr sz="700" dirty="0"/>
            </a:p>
          </p:txBody>
        </p:sp>
        <p:cxnSp>
          <p:nvCxnSpPr>
            <p:cNvPr id="142" name="Google Shape;101;p14"/>
            <p:cNvCxnSpPr/>
            <p:nvPr/>
          </p:nvCxnSpPr>
          <p:spPr>
            <a:xfrm flipH="1">
              <a:off x="7596403" y="2495628"/>
              <a:ext cx="5387" cy="6135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3" name="Google Shape;97;p14"/>
            <p:cNvCxnSpPr/>
            <p:nvPr/>
          </p:nvCxnSpPr>
          <p:spPr>
            <a:xfrm flipV="1">
              <a:off x="7710366" y="2513701"/>
              <a:ext cx="0" cy="57049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4" name="Google Shape;102;p14"/>
            <p:cNvSpPr txBox="1"/>
            <p:nvPr/>
          </p:nvSpPr>
          <p:spPr>
            <a:xfrm>
              <a:off x="7335132" y="2802393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6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45" name="Google Shape;102;p14"/>
            <p:cNvSpPr txBox="1"/>
            <p:nvPr/>
          </p:nvSpPr>
          <p:spPr>
            <a:xfrm>
              <a:off x="7624715" y="2800010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6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46" name="Google Shape;94;p14"/>
            <p:cNvSpPr/>
            <p:nvPr/>
          </p:nvSpPr>
          <p:spPr>
            <a:xfrm>
              <a:off x="7508431" y="3097094"/>
              <a:ext cx="351196" cy="38155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ko-KR" altLang="en-US" sz="500" dirty="0"/>
                <a:t>일시</a:t>
              </a:r>
              <a:endParaRPr lang="en-US" altLang="ko-KR" sz="500" dirty="0"/>
            </a:p>
            <a:p>
              <a:pPr lvl="0" algn="ctr"/>
              <a:r>
                <a:rPr lang="ko-KR" altLang="en-US" sz="500" dirty="0"/>
                <a:t>정지</a:t>
              </a:r>
              <a:endParaRPr sz="500" dirty="0"/>
            </a:p>
          </p:txBody>
        </p:sp>
        <p:sp>
          <p:nvSpPr>
            <p:cNvPr id="147" name="Google Shape;104;p14"/>
            <p:cNvSpPr/>
            <p:nvPr/>
          </p:nvSpPr>
          <p:spPr>
            <a:xfrm>
              <a:off x="1899046" y="3192890"/>
              <a:ext cx="373996" cy="265412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500" dirty="0"/>
                <a:t>LCD ON</a:t>
              </a:r>
              <a:endParaRPr sz="900" dirty="0"/>
            </a:p>
          </p:txBody>
        </p:sp>
        <p:sp>
          <p:nvSpPr>
            <p:cNvPr id="148" name="Google Shape;102;p14"/>
            <p:cNvSpPr txBox="1"/>
            <p:nvPr/>
          </p:nvSpPr>
          <p:spPr>
            <a:xfrm>
              <a:off x="4165235" y="1797226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0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49" name="Google Shape;94;p14"/>
            <p:cNvSpPr/>
            <p:nvPr/>
          </p:nvSpPr>
          <p:spPr>
            <a:xfrm>
              <a:off x="6614348" y="2860265"/>
              <a:ext cx="677996" cy="593507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600" dirty="0"/>
                <a:t>Blankets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/>
                <a:t>Wash</a:t>
              </a:r>
              <a:endParaRPr sz="600" dirty="0"/>
            </a:p>
          </p:txBody>
        </p:sp>
        <p:cxnSp>
          <p:nvCxnSpPr>
            <p:cNvPr id="150" name="Google Shape;91;p14"/>
            <p:cNvCxnSpPr/>
            <p:nvPr/>
          </p:nvCxnSpPr>
          <p:spPr>
            <a:xfrm flipV="1">
              <a:off x="4107022" y="3000731"/>
              <a:ext cx="470250" cy="12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1" name="Google Shape;91;p14"/>
            <p:cNvCxnSpPr/>
            <p:nvPr/>
          </p:nvCxnSpPr>
          <p:spPr>
            <a:xfrm flipH="1">
              <a:off x="4107022" y="3345915"/>
              <a:ext cx="51542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2" name="Google Shape;102;p14"/>
            <p:cNvSpPr txBox="1"/>
            <p:nvPr/>
          </p:nvSpPr>
          <p:spPr>
            <a:xfrm>
              <a:off x="4137332" y="2800010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1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53" name="Google Shape;102;p14"/>
            <p:cNvSpPr txBox="1"/>
            <p:nvPr/>
          </p:nvSpPr>
          <p:spPr>
            <a:xfrm>
              <a:off x="4165235" y="3281997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0</a:t>
              </a:r>
              <a:endParaRPr sz="500" dirty="0">
                <a:solidFill>
                  <a:srgbClr val="FF0000"/>
                </a:solidFill>
              </a:endParaRPr>
            </a:p>
          </p:txBody>
        </p:sp>
        <p:cxnSp>
          <p:nvCxnSpPr>
            <p:cNvPr id="154" name="Google Shape;91;p14"/>
            <p:cNvCxnSpPr/>
            <p:nvPr/>
          </p:nvCxnSpPr>
          <p:spPr>
            <a:xfrm flipV="1">
              <a:off x="5171293" y="2999670"/>
              <a:ext cx="470250" cy="12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5" name="Google Shape;91;p14"/>
            <p:cNvCxnSpPr/>
            <p:nvPr/>
          </p:nvCxnSpPr>
          <p:spPr>
            <a:xfrm flipH="1">
              <a:off x="5171293" y="3344854"/>
              <a:ext cx="51542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6" name="Google Shape;102;p14"/>
            <p:cNvSpPr txBox="1"/>
            <p:nvPr/>
          </p:nvSpPr>
          <p:spPr>
            <a:xfrm>
              <a:off x="5245586" y="2798949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2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57" name="Google Shape;102;p14"/>
            <p:cNvSpPr txBox="1"/>
            <p:nvPr/>
          </p:nvSpPr>
          <p:spPr>
            <a:xfrm>
              <a:off x="5245585" y="3289946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1</a:t>
              </a:r>
              <a:endParaRPr sz="500" dirty="0">
                <a:solidFill>
                  <a:srgbClr val="FF0000"/>
                </a:solidFill>
              </a:endParaRPr>
            </a:p>
          </p:txBody>
        </p:sp>
        <p:cxnSp>
          <p:nvCxnSpPr>
            <p:cNvPr id="158" name="Google Shape;91;p14"/>
            <p:cNvCxnSpPr/>
            <p:nvPr/>
          </p:nvCxnSpPr>
          <p:spPr>
            <a:xfrm flipV="1">
              <a:off x="6201917" y="2975959"/>
              <a:ext cx="470250" cy="12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9" name="Google Shape;91;p14"/>
            <p:cNvCxnSpPr/>
            <p:nvPr/>
          </p:nvCxnSpPr>
          <p:spPr>
            <a:xfrm flipH="1">
              <a:off x="6201917" y="3321143"/>
              <a:ext cx="51542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0" name="Google Shape;102;p14"/>
            <p:cNvSpPr txBox="1"/>
            <p:nvPr/>
          </p:nvSpPr>
          <p:spPr>
            <a:xfrm>
              <a:off x="6286331" y="2775238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3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61" name="Google Shape;102;p14"/>
            <p:cNvSpPr txBox="1"/>
            <p:nvPr/>
          </p:nvSpPr>
          <p:spPr>
            <a:xfrm>
              <a:off x="6286330" y="3266235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2</a:t>
              </a:r>
              <a:endParaRPr sz="500" dirty="0">
                <a:solidFill>
                  <a:srgbClr val="FF0000"/>
                </a:solidFill>
              </a:endParaRPr>
            </a:p>
          </p:txBody>
        </p:sp>
        <p:cxnSp>
          <p:nvCxnSpPr>
            <p:cNvPr id="162" name="Google Shape;91;p14"/>
            <p:cNvCxnSpPr/>
            <p:nvPr/>
          </p:nvCxnSpPr>
          <p:spPr>
            <a:xfrm flipV="1">
              <a:off x="3087723" y="3179089"/>
              <a:ext cx="427500" cy="12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3" name="Google Shape;102;p14"/>
            <p:cNvSpPr txBox="1"/>
            <p:nvPr/>
          </p:nvSpPr>
          <p:spPr>
            <a:xfrm>
              <a:off x="3128173" y="2978368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0</a:t>
              </a:r>
              <a:endParaRPr sz="500" dirty="0">
                <a:solidFill>
                  <a:srgbClr val="FF0000"/>
                </a:solidFill>
              </a:endParaRPr>
            </a:p>
          </p:txBody>
        </p:sp>
        <p:sp>
          <p:nvSpPr>
            <p:cNvPr id="164" name="Google Shape;94;p14"/>
            <p:cNvSpPr/>
            <p:nvPr/>
          </p:nvSpPr>
          <p:spPr>
            <a:xfrm>
              <a:off x="4626074" y="1014492"/>
              <a:ext cx="465698" cy="239304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ko" sz="700" dirty="0">
                  <a:solidFill>
                    <a:schemeClr val="tx1"/>
                  </a:solidFill>
                </a:rPr>
                <a:t>WT+3</a:t>
              </a:r>
              <a:endParaRPr sz="700" dirty="0">
                <a:solidFill>
                  <a:schemeClr val="tx1"/>
                </a:solidFill>
              </a:endParaRPr>
            </a:p>
          </p:txBody>
        </p:sp>
        <p:sp>
          <p:nvSpPr>
            <p:cNvPr id="165" name="Google Shape;102;p14"/>
            <p:cNvSpPr txBox="1"/>
            <p:nvPr/>
          </p:nvSpPr>
          <p:spPr>
            <a:xfrm>
              <a:off x="4890538" y="1218975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1</a:t>
              </a:r>
              <a:endParaRPr sz="500" dirty="0">
                <a:solidFill>
                  <a:srgbClr val="FF0000"/>
                </a:solidFill>
              </a:endParaRPr>
            </a:p>
          </p:txBody>
        </p:sp>
        <p:cxnSp>
          <p:nvCxnSpPr>
            <p:cNvPr id="166" name="Google Shape;97;p14"/>
            <p:cNvCxnSpPr>
              <a:endCxn id="164" idx="4"/>
            </p:cNvCxnSpPr>
            <p:nvPr/>
          </p:nvCxnSpPr>
          <p:spPr>
            <a:xfrm flipV="1">
              <a:off x="4833889" y="1253796"/>
              <a:ext cx="25034" cy="13880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7" name="Google Shape;101;p14"/>
            <p:cNvCxnSpPr>
              <a:stCxn id="165" idx="1"/>
            </p:cNvCxnSpPr>
            <p:nvPr/>
          </p:nvCxnSpPr>
          <p:spPr>
            <a:xfrm>
              <a:off x="4890538" y="1349765"/>
              <a:ext cx="19551" cy="4986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8" name="Google Shape;94;p14"/>
            <p:cNvSpPr/>
            <p:nvPr/>
          </p:nvSpPr>
          <p:spPr>
            <a:xfrm>
              <a:off x="5686719" y="1014492"/>
              <a:ext cx="465698" cy="239304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ko" sz="700" dirty="0">
                  <a:solidFill>
                    <a:schemeClr val="tx1"/>
                  </a:solidFill>
                </a:rPr>
                <a:t>RT+1</a:t>
              </a:r>
              <a:endParaRPr sz="700" dirty="0">
                <a:solidFill>
                  <a:schemeClr val="tx1"/>
                </a:solidFill>
              </a:endParaRPr>
            </a:p>
          </p:txBody>
        </p:sp>
        <p:sp>
          <p:nvSpPr>
            <p:cNvPr id="169" name="Google Shape;102;p14"/>
            <p:cNvSpPr txBox="1"/>
            <p:nvPr/>
          </p:nvSpPr>
          <p:spPr>
            <a:xfrm>
              <a:off x="5951183" y="1218975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2</a:t>
              </a:r>
              <a:endParaRPr sz="500" dirty="0">
                <a:solidFill>
                  <a:srgbClr val="FF0000"/>
                </a:solidFill>
              </a:endParaRPr>
            </a:p>
          </p:txBody>
        </p:sp>
        <p:cxnSp>
          <p:nvCxnSpPr>
            <p:cNvPr id="170" name="Google Shape;97;p14"/>
            <p:cNvCxnSpPr>
              <a:endCxn id="168" idx="4"/>
            </p:cNvCxnSpPr>
            <p:nvPr/>
          </p:nvCxnSpPr>
          <p:spPr>
            <a:xfrm flipV="1">
              <a:off x="5894534" y="1253796"/>
              <a:ext cx="25034" cy="13880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1" name="Google Shape;101;p14"/>
            <p:cNvCxnSpPr>
              <a:stCxn id="169" idx="1"/>
            </p:cNvCxnSpPr>
            <p:nvPr/>
          </p:nvCxnSpPr>
          <p:spPr>
            <a:xfrm>
              <a:off x="5951183" y="1349765"/>
              <a:ext cx="19551" cy="4986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2" name="Google Shape;94;p14"/>
            <p:cNvSpPr/>
            <p:nvPr/>
          </p:nvSpPr>
          <p:spPr>
            <a:xfrm>
              <a:off x="6714800" y="1014492"/>
              <a:ext cx="465698" cy="239304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ko" sz="700" dirty="0">
                  <a:solidFill>
                    <a:schemeClr val="tx1"/>
                  </a:solidFill>
                </a:rPr>
                <a:t>DT+1</a:t>
              </a:r>
              <a:endParaRPr sz="700" dirty="0">
                <a:solidFill>
                  <a:schemeClr val="tx1"/>
                </a:solidFill>
              </a:endParaRPr>
            </a:p>
          </p:txBody>
        </p:sp>
        <p:sp>
          <p:nvSpPr>
            <p:cNvPr id="173" name="Google Shape;102;p14"/>
            <p:cNvSpPr txBox="1"/>
            <p:nvPr/>
          </p:nvSpPr>
          <p:spPr>
            <a:xfrm>
              <a:off x="6979264" y="1218975"/>
              <a:ext cx="346597" cy="26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solidFill>
                    <a:srgbClr val="FF0000"/>
                  </a:solidFill>
                </a:rPr>
                <a:t>BTN</a:t>
              </a:r>
              <a:r>
                <a:rPr lang="en-US" altLang="ko" sz="500" dirty="0">
                  <a:solidFill>
                    <a:srgbClr val="FF0000"/>
                  </a:solidFill>
                </a:rPr>
                <a:t>3</a:t>
              </a:r>
              <a:endParaRPr sz="500" dirty="0">
                <a:solidFill>
                  <a:srgbClr val="FF0000"/>
                </a:solidFill>
              </a:endParaRPr>
            </a:p>
          </p:txBody>
        </p:sp>
        <p:cxnSp>
          <p:nvCxnSpPr>
            <p:cNvPr id="174" name="Google Shape;97;p14"/>
            <p:cNvCxnSpPr>
              <a:endCxn id="172" idx="4"/>
            </p:cNvCxnSpPr>
            <p:nvPr/>
          </p:nvCxnSpPr>
          <p:spPr>
            <a:xfrm flipV="1">
              <a:off x="6922615" y="1253796"/>
              <a:ext cx="25034" cy="13880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5" name="Google Shape;101;p14"/>
            <p:cNvCxnSpPr>
              <a:stCxn id="173" idx="1"/>
            </p:cNvCxnSpPr>
            <p:nvPr/>
          </p:nvCxnSpPr>
          <p:spPr>
            <a:xfrm>
              <a:off x="6979264" y="1349765"/>
              <a:ext cx="19551" cy="4986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6" name="Google Shape;102;p14"/>
            <p:cNvSpPr txBox="1"/>
            <p:nvPr/>
          </p:nvSpPr>
          <p:spPr>
            <a:xfrm>
              <a:off x="3331200" y="992216"/>
              <a:ext cx="346597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600" dirty="0">
                  <a:solidFill>
                    <a:srgbClr val="00B050"/>
                  </a:solidFill>
                </a:rPr>
                <a:t>10~80%</a:t>
              </a:r>
              <a:endParaRPr sz="600" dirty="0">
                <a:solidFill>
                  <a:srgbClr val="00B050"/>
                </a:solidFill>
              </a:endParaRPr>
            </a:p>
          </p:txBody>
        </p:sp>
        <p:sp>
          <p:nvSpPr>
            <p:cNvPr id="177" name="Google Shape;102;p14"/>
            <p:cNvSpPr txBox="1"/>
            <p:nvPr/>
          </p:nvSpPr>
          <p:spPr>
            <a:xfrm>
              <a:off x="4308290" y="979097"/>
              <a:ext cx="475652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600" dirty="0">
                  <a:solidFill>
                    <a:srgbClr val="00B050"/>
                  </a:solidFill>
                </a:rPr>
                <a:t>6~30</a:t>
              </a:r>
              <a:endParaRPr sz="600" dirty="0">
                <a:solidFill>
                  <a:srgbClr val="00B050"/>
                </a:solidFill>
              </a:endParaRPr>
            </a:p>
          </p:txBody>
        </p:sp>
        <p:sp>
          <p:nvSpPr>
            <p:cNvPr id="178" name="Google Shape;102;p14"/>
            <p:cNvSpPr txBox="1"/>
            <p:nvPr/>
          </p:nvSpPr>
          <p:spPr>
            <a:xfrm>
              <a:off x="5393542" y="979097"/>
              <a:ext cx="475652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600" dirty="0">
                  <a:solidFill>
                    <a:srgbClr val="00B050"/>
                  </a:solidFill>
                </a:rPr>
                <a:t>1~5</a:t>
              </a:r>
              <a:endParaRPr sz="600" dirty="0">
                <a:solidFill>
                  <a:srgbClr val="00B050"/>
                </a:solidFill>
              </a:endParaRPr>
            </a:p>
          </p:txBody>
        </p:sp>
        <p:sp>
          <p:nvSpPr>
            <p:cNvPr id="179" name="Google Shape;102;p14"/>
            <p:cNvSpPr txBox="1"/>
            <p:nvPr/>
          </p:nvSpPr>
          <p:spPr>
            <a:xfrm>
              <a:off x="6434341" y="979097"/>
              <a:ext cx="475652" cy="2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600" dirty="0">
                  <a:solidFill>
                    <a:srgbClr val="00B050"/>
                  </a:solidFill>
                </a:rPr>
                <a:t>1~9</a:t>
              </a:r>
              <a:endParaRPr sz="600" dirty="0"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160127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회로 개요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3204209"/>
            <a:ext cx="44410" cy="292128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7565172" y="3141285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7065228" y="291357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7242750" y="2955250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9621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핀맵</a:t>
            </a:r>
            <a:endParaRPr lang="en-US" sz="2187" dirty="0"/>
          </a:p>
        </p:txBody>
      </p:sp>
      <p:sp>
        <p:nvSpPr>
          <p:cNvPr id="11" name="Shape 9"/>
          <p:cNvSpPr/>
          <p:nvPr/>
        </p:nvSpPr>
        <p:spPr>
          <a:xfrm>
            <a:off x="6287631" y="4238100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10"/>
          <p:cNvSpPr/>
          <p:nvPr/>
        </p:nvSpPr>
        <p:spPr>
          <a:xfrm>
            <a:off x="7065228" y="40103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7219890" y="405206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40589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전자부품 사용현황</a:t>
            </a:r>
            <a:endParaRPr lang="en-US" sz="2187" dirty="0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2D02F50C-E5A6-8F8E-D608-7FAC696F901A}"/>
              </a:ext>
            </a:extLst>
          </p:cNvPr>
          <p:cNvSpPr/>
          <p:nvPr/>
        </p:nvSpPr>
        <p:spPr>
          <a:xfrm>
            <a:off x="7565172" y="5342673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84F4C803-EFE8-B6F8-97C9-4D9C495ADFFF}"/>
              </a:ext>
            </a:extLst>
          </p:cNvPr>
          <p:cNvSpPr/>
          <p:nvPr/>
        </p:nvSpPr>
        <p:spPr>
          <a:xfrm>
            <a:off x="7065228" y="511496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5AFBEC32-08FC-004F-7BE9-399B569E3F2C}"/>
              </a:ext>
            </a:extLst>
          </p:cNvPr>
          <p:cNvSpPr/>
          <p:nvPr/>
        </p:nvSpPr>
        <p:spPr>
          <a:xfrm>
            <a:off x="7242750" y="5156638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3</a:t>
            </a:r>
            <a:endParaRPr lang="en-US" sz="2624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6F9E8C14-520E-E1AA-2E24-7C69003E7C99}"/>
              </a:ext>
            </a:extLst>
          </p:cNvPr>
          <p:cNvSpPr/>
          <p:nvPr/>
        </p:nvSpPr>
        <p:spPr>
          <a:xfrm>
            <a:off x="8537258" y="51635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EBCCBB"/>
                </a:solidFill>
                <a:latin typeface="Gelasio" pitchFamily="34" charset="0"/>
              </a:rPr>
              <a:t>회로 사진</a:t>
            </a: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379997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0" y="1921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PIN MAP</a:t>
            </a:r>
            <a:endParaRPr lang="en-US" sz="4374" dirty="0"/>
          </a:p>
        </p:txBody>
      </p:sp>
      <p:pic>
        <p:nvPicPr>
          <p:cNvPr id="2050" name="Picture 2" descr="/media/uploads/jeromecoutant/nucleo_f429zi_zio_left_2019_8_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85798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1890665" y="125730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FND_D1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90665" y="149860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FND_D2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890665" y="173406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FND_D3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90665" y="19774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FND_D4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90665" y="2435662"/>
            <a:ext cx="115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LED_BAR2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90665" y="3388162"/>
            <a:ext cx="115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LED_BAR7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90665" y="3598228"/>
            <a:ext cx="115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LED_BAR6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90665" y="3839528"/>
            <a:ext cx="115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LED_BAR5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90665" y="4063998"/>
            <a:ext cx="115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LED_BAR4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890665" y="4286764"/>
            <a:ext cx="115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LED_BAR3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90665" y="5239264"/>
            <a:ext cx="14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LED_YELLOW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890665" y="548262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LED_RED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890665" y="570333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LED_GREEN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7015" y="2435662"/>
            <a:ext cx="198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BREADBOARD GND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5330" y="2076292"/>
            <a:ext cx="181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BREADBOARD 5V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6915" y="3388162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BUZZER PWM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13431" y="5239264"/>
            <a:ext cx="10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BUTTON6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13431" y="5482626"/>
            <a:ext cx="10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BUTTON5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13431" y="5713288"/>
            <a:ext cx="10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BUTTON4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86404" y="6204464"/>
            <a:ext cx="115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LED_BAR0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86404" y="6409726"/>
            <a:ext cx="115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LED_BAR1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98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0" y="1921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PIN MAP</a:t>
            </a:r>
            <a:endParaRPr lang="en-US" sz="4374" dirty="0"/>
          </a:p>
        </p:txBody>
      </p:sp>
      <p:pic>
        <p:nvPicPr>
          <p:cNvPr id="7170" name="Picture 2" descr="/media/uploads/jeromecoutant/nucleo_f429zi_zio_right_2019_8_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85799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12887" y="245110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7807" y="269240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7807" y="308864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7807" y="403352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5427" y="461264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7807" y="4797306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5925" y="5422146"/>
            <a:ext cx="180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DC MOTOR PWM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92280" y="642112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87200" y="666242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FND_DP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92280" y="6232961"/>
            <a:ext cx="10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BUTTON0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92280" y="6032855"/>
            <a:ext cx="10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BUTTON1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892280" y="5810530"/>
            <a:ext cx="10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BUTTON2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92280" y="5606812"/>
            <a:ext cx="10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BUTTON3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92280" y="4988481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DC DRIVER IN1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92280" y="3611722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DC DRIVER IN2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892280" y="3095149"/>
            <a:ext cx="224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ULTRASONIC TRIGGER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92280" y="2313067"/>
            <a:ext cx="195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ULTRASONIC ECHO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92280" y="2081768"/>
            <a:ext cx="163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SERVO MOTOR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92280" y="126900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I2C_LED_SCL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92280" y="1472722"/>
            <a:ext cx="144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I2C_LED_SDA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53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412393" y="36937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전자부품 사용</a:t>
            </a: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현황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736354"/>
            <a:ext cx="44410" cy="3888224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7565172" y="3137654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7065228" y="290994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7242750" y="2951619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9621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STM32F429ZI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409890"/>
            <a:ext cx="4442142" cy="832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범용 입출력 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(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GPIO), 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타이머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(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TIM), 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인터럽트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(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INT)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등의 기능을 지원하는 보드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4248508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10"/>
          <p:cNvSpPr/>
          <p:nvPr/>
        </p:nvSpPr>
        <p:spPr>
          <a:xfrm>
            <a:off x="7065228" y="402080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7219890" y="406247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4073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FND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642366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</a:rPr>
              <a:t>세탁기 동작 시 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</a:rPr>
              <a:t>FND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</a:rPr>
              <a:t>에 남은 시간을 출력해주는 용도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703213"/>
            <a:ext cx="777597" cy="44410"/>
          </a:xfrm>
          <a:prstGeom prst="rect">
            <a:avLst/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7065228" y="546280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7223700" y="547907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5687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LCD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6256674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세탁기의</a:t>
            </a:r>
            <a:r>
              <a:rPr lang="en-US" altLang="ko-KR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현재 상태를 나타내며 메뉴  별 상태를 출력해주는 용도</a:t>
            </a:r>
            <a:endParaRPr lang="en-US" altLang="ko-KR" sz="175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6" y="3546991"/>
            <a:ext cx="2486025" cy="109537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000" y="4288096"/>
            <a:ext cx="2934658" cy="1952625"/>
          </a:xfrm>
          <a:prstGeom prst="rect">
            <a:avLst/>
          </a:prstGeom>
        </p:spPr>
      </p:pic>
      <p:pic>
        <p:nvPicPr>
          <p:cNvPr id="8194" name="Picture 2" descr="[개발 환경] Nucleo-F429ZI 소개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491" y="958747"/>
            <a:ext cx="2691309" cy="19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49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710</Words>
  <Application>Microsoft Office PowerPoint</Application>
  <PresentationFormat>사용자 지정</PresentationFormat>
  <Paragraphs>262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Gelasio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우창민</cp:lastModifiedBy>
  <cp:revision>39</cp:revision>
  <dcterms:created xsi:type="dcterms:W3CDTF">2023-10-16T11:05:12Z</dcterms:created>
  <dcterms:modified xsi:type="dcterms:W3CDTF">2023-10-19T04:11:57Z</dcterms:modified>
</cp:coreProperties>
</file>